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20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33FAC-A580-4F4D-BEE3-3441A312753F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3E94A-51A4-4146-B915-0D347E6E5F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900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25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399A8-550E-0244-C602-CE97EF6E2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8BED747-377C-9220-F720-4A71203C1F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E81B1068-0D68-14EE-9EA2-D7D9A5E76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3ADE997-1723-D92D-A028-5C835DE51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134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EEE1A-0D24-89BA-43C9-2596E0133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5CED9B3-7403-1DB7-19B5-D6CD843A8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59BB720-4480-0086-1B05-B95DB09250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B1B163-5340-53AE-7DA1-B11EB94767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285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1917-8A68-4D34-6595-5E7E7A917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FA44687-12DF-C378-6920-16C1E1C020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3963119-7F88-DF9C-2713-475491697B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2618FA-AFBA-2D0D-20A8-ACB68FFB51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704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02F5-8B3E-0238-F747-7C71A4381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B710D0D-CF5C-C817-10D2-3501CB4AC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25322A4-C97E-5FA9-E0DB-F6B0E9E678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4B3130-E7A8-B9E2-DC5E-4AC0B20ECA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749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DED12-69E2-9966-4AA8-096830592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B88045D-9E8F-6086-9221-CBC03FAFE0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06E135-2D5B-9BFA-3040-CB32BDE1AB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FB8D961-0A5B-2DC1-700E-E2B9C5B8EB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755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BE99A-8036-712D-9B72-976B10698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2F293AA-43B9-D059-D4D5-08EF0FDE69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AC556BB-2D11-9016-0EEE-57BB9733E5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B3A1E13-863B-F244-AA22-3C70E7210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43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64D77-58D9-F74A-58A0-F6FDC3355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1E3E4BC-CDEA-00DB-35BD-CECD88846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D0CD774-7E99-420A-F1C0-EB4EB4C46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CB4E37-7BEF-7AE1-1C59-D5BD61EC7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495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A221B-3643-FC1B-31BE-1728FA72A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565E993-D4BE-0968-C509-21383B8105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193EA99-33C8-932E-B187-661109E9B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FFFA59-DDEC-3208-EC63-0EE9EDBE45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80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8BC5A-4A18-AB54-8D87-40AFC4503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F2A46A2-E518-37A5-AA98-841B48EE1D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FD78159-0A22-F9F9-B950-BC9F3B594B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2D5853B-4FA4-0B8F-E53A-F2566D2CB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536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DBD44-4E12-23B0-6EB0-FBF7AB8B5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D7157BA-11F6-2462-09FC-14651A9D39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4F5C1D8-F05A-22F8-3EBC-6FC59310FD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633B193-D8A8-DCB5-1E74-9F4A03869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33E94A-51A4-4146-B915-0D347E6E5FE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9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04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58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5800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553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9530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336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301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27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41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26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65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38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93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72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49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0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AA719-89AF-44AE-980F-F1DE39BCA4B0}" type="datetimeFigureOut">
              <a:rPr lang="ru-RU" smtClean="0"/>
              <a:t>13.04.2025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C03581-BFEB-472E-86ED-DFE5FA721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8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xelopat.ru/coursework/unsafe_sql.php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xelopat.ru/coursework/unsafe_script.ph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xelopat.ru/coursework/unsafe_file.ph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xelopat.ru/coursework/injection.ph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185F611-3062-A1E1-83CA-BD51FA2A2EDC}"/>
              </a:ext>
            </a:extLst>
          </p:cNvPr>
          <p:cNvSpPr txBox="1"/>
          <p:nvPr/>
        </p:nvSpPr>
        <p:spPr>
          <a:xfrm>
            <a:off x="399288" y="128096"/>
            <a:ext cx="11393424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НАЦИОНАЛЬНЫЙ ИССЛЕДОВАТЕЛЬСКИЙ УНИВЕРСИТЕТ 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«МЭИ»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ИНЖЕНЕРНО-ЭКОНОМИЧЕСКИЙ ИНСТИТУТ</a:t>
            </a:r>
            <a:endParaRPr lang="ru-RU" sz="1400" dirty="0">
              <a:ea typeface="Calibri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Кафедра  безопасности</a:t>
            </a:r>
            <a:r>
              <a:rPr lang="en-US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и информационных технологий</a:t>
            </a:r>
            <a:endParaRPr lang="ru-RU" sz="1400" dirty="0">
              <a:ea typeface="Calibri"/>
              <a:cs typeface="Times New Roman"/>
            </a:endParaRPr>
          </a:p>
          <a:p>
            <a:pPr marL="2697480" algn="just">
              <a:spcAft>
                <a:spcPts val="0"/>
              </a:spcAft>
            </a:pPr>
            <a:r>
              <a:rPr lang="ru-RU" sz="1100" b="1" dirty="0">
                <a:latin typeface="Tahoma"/>
                <a:ea typeface="Times New Roman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marL="2697480" algn="r">
              <a:spcAft>
                <a:spcPts val="0"/>
              </a:spcAft>
            </a:pPr>
            <a:r>
              <a:rPr lang="ru-RU" sz="1100" b="1" dirty="0">
                <a:latin typeface="Tahoma"/>
                <a:ea typeface="Times New Roman"/>
                <a:cs typeface="Times New Roman"/>
              </a:rPr>
              <a:t> 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Направление подготовки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бакалавриата</a:t>
            </a:r>
            <a:endParaRPr lang="ru-RU" b="1" dirty="0">
              <a:latin typeface="Times New Roman"/>
              <a:ea typeface="Calibri"/>
              <a:cs typeface="Times New Roman"/>
            </a:endParaRPr>
          </a:p>
          <a:p>
            <a:pPr marL="2697480" algn="r"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10.03.01- «Информационная безопасность»</a:t>
            </a:r>
            <a:endParaRPr lang="ru-RU" sz="1400" dirty="0">
              <a:ea typeface="Calibri"/>
              <a:cs typeface="Times New Roman"/>
            </a:endParaRPr>
          </a:p>
          <a:p>
            <a:pPr marL="2697480" algn="just">
              <a:spcAft>
                <a:spcPts val="0"/>
              </a:spcAft>
            </a:pPr>
            <a:r>
              <a:rPr lang="ru-RU" sz="1100" b="1" dirty="0">
                <a:latin typeface="Tahoma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indent="172720" algn="ctr">
              <a:spcAft>
                <a:spcPts val="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2720" algn="ctr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2720" algn="ctr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Курсовая работа по дисциплине: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Технологии защиты информационных систем от кибератак.</a:t>
            </a:r>
          </a:p>
          <a:p>
            <a:pPr indent="172720" algn="ctr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Тема: Формирование рекомендаций по противодействию атакам типа инъекция команд.</a:t>
            </a:r>
            <a:endParaRPr lang="ru-RU" sz="1600" dirty="0">
              <a:latin typeface="Times New Roman"/>
              <a:ea typeface="Calibri"/>
              <a:cs typeface="Times New Roman"/>
            </a:endParaRPr>
          </a:p>
          <a:p>
            <a:pPr indent="172720" algn="ctr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  </a:t>
            </a:r>
            <a:endParaRPr lang="ru-RU" sz="1400" dirty="0">
              <a:ea typeface="Calibri"/>
              <a:cs typeface="Times New Roman"/>
            </a:endParaRPr>
          </a:p>
          <a:p>
            <a:pPr indent="172720" algn="ctr">
              <a:spcAft>
                <a:spcPts val="0"/>
              </a:spcAft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 algn="r">
              <a:spcAft>
                <a:spcPts val="0"/>
              </a:spcAft>
              <a:tabLst>
                <a:tab pos="645795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Студент                                                ИЭэ-49-22          Ульянов Н.М.</a:t>
            </a:r>
          </a:p>
          <a:p>
            <a:pPr algn="ctr">
              <a:spcAft>
                <a:spcPts val="0"/>
              </a:spcAft>
              <a:tabLst>
                <a:tab pos="6457950" algn="l"/>
              </a:tabLst>
            </a:pPr>
            <a:endParaRPr lang="ru-RU" dirty="0">
              <a:latin typeface="Times New Roman"/>
              <a:ea typeface="Calibri"/>
              <a:cs typeface="Times New Roman"/>
            </a:endParaRPr>
          </a:p>
          <a:p>
            <a:pPr algn="r">
              <a:spcAft>
                <a:spcPts val="0"/>
              </a:spcAft>
              <a:tabLst>
                <a:tab pos="645795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Руководитель работы </a:t>
            </a:r>
            <a:r>
              <a:rPr lang="ru-RU" sz="1800" dirty="0">
                <a:latin typeface="Times New Roman"/>
                <a:ea typeface="Calibri"/>
                <a:cs typeface="Times New Roman"/>
              </a:rPr>
              <a:t>                      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Старший преподаватель 	Агуреев И.А.</a:t>
            </a:r>
            <a:endParaRPr lang="ru-RU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50" dirty="0">
                <a:latin typeface="Times New Roman"/>
                <a:ea typeface="Calibri"/>
                <a:cs typeface="Times New Roman"/>
              </a:rPr>
              <a:t>					</a:t>
            </a:r>
            <a:endParaRPr lang="ru-RU" sz="1400" dirty="0">
              <a:ea typeface="Calibri"/>
              <a:cs typeface="Times New Roman"/>
            </a:endParaRPr>
          </a:p>
          <a:p>
            <a:pPr marL="1943100" algn="just">
              <a:spcAft>
                <a:spcPts val="0"/>
              </a:spcAft>
            </a:pPr>
            <a:r>
              <a:rPr lang="ru-RU" sz="1050" dirty="0">
                <a:latin typeface="Times New Roman"/>
                <a:ea typeface="Calibri"/>
                <a:cs typeface="Times New Roman"/>
              </a:rPr>
              <a:t>					</a:t>
            </a:r>
            <a:endParaRPr lang="ru-RU" sz="1400" dirty="0">
              <a:ea typeface="Calibri"/>
              <a:cs typeface="Times New Roman"/>
            </a:endParaRPr>
          </a:p>
          <a:p>
            <a:pPr marL="342900" indent="-114300" algn="just">
              <a:spcAft>
                <a:spcPts val="0"/>
              </a:spcAft>
            </a:pPr>
            <a:endParaRPr lang="ru-RU" sz="1400" dirty="0">
              <a:latin typeface="Times New Roman"/>
              <a:ea typeface="Calibri"/>
              <a:cs typeface="Times New Roman"/>
            </a:endParaRPr>
          </a:p>
          <a:p>
            <a:pPr marL="342900" indent="-114300" algn="just">
              <a:spcAft>
                <a:spcPts val="0"/>
              </a:spcAft>
            </a:pPr>
            <a:endParaRPr lang="ru-RU" sz="1400" dirty="0">
              <a:latin typeface="Times New Roman"/>
              <a:ea typeface="Calibri"/>
              <a:cs typeface="Times New Roman"/>
            </a:endParaRPr>
          </a:p>
          <a:p>
            <a:pPr marL="114300" algn="ctr">
              <a:spcAft>
                <a:spcPts val="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Москва, 2025 г.</a:t>
            </a:r>
            <a:endParaRPr lang="ru-RU" sz="14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609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9C01C-0610-C497-8F6D-8C50793F3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763EE2-22D0-097A-7F6F-293EB53E1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6825472" cy="59345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защите от инъекций команд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75C385F-3775-7928-4333-1B780109E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294" y="758757"/>
            <a:ext cx="7509753" cy="502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меры: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для SQL-запросов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Экранировать вывод с помощью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Настроить Content-Security-Policy для ограничения XSS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пути через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realpath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перед включением файлов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Отключить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allow_url_include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сервере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Ограничить права доступа к системным файлам и директориям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меры: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регулярный аудит безопасности кода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статический и динамический анализ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 разработчиков принципам безопасного ввода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Обновлять зависимости и серверное ПО</a:t>
            </a:r>
          </a:p>
        </p:txBody>
      </p:sp>
    </p:spTree>
    <p:extLst>
      <p:ext uri="{BB962C8B-B14F-4D97-AF65-F5344CB8AC3E}">
        <p14:creationId xmlns:p14="http://schemas.microsoft.com/office/powerpoint/2010/main" val="379026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3A226-4501-8C36-14DA-C5A88BC13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BEEAD-6535-B2B9-6427-9F3F0B4B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6825472" cy="59345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CC6140D-50AB-9766-8F4C-0678FC383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017" y="986734"/>
            <a:ext cx="7509753" cy="3366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/>
              <a:t>В ходе курсовой работы были изучены и практически реализованы основные типы атак инъекций: SQL-инъекции, XSS и LFI. На их примере продемонстрированы механизмы уязвимостей, способы эксплуатации и эффективные методы защиты. Создана учебная платформа с уязвимыми и защищёнными версиями страниц. Результаты подтвердили: при системном подходе даже простые меры позволяют существенно повысить безопасность веб-приложения.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127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D8B9A-1A2F-7D05-00B9-0E9B16FAD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7DA4E-13CB-01D6-B0C2-CEAA9043D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2605" y="3132273"/>
            <a:ext cx="2743097" cy="59345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Ваши вопросы</a:t>
            </a:r>
          </a:p>
        </p:txBody>
      </p:sp>
    </p:spTree>
    <p:extLst>
      <p:ext uri="{BB962C8B-B14F-4D97-AF65-F5344CB8AC3E}">
        <p14:creationId xmlns:p14="http://schemas.microsoft.com/office/powerpoint/2010/main" val="121438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A43F57-D476-1436-283B-560C15852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2749583" cy="59345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C89AF5-FB03-5DD8-ACE0-A6FD75C8D399}"/>
              </a:ext>
            </a:extLst>
          </p:cNvPr>
          <p:cNvSpPr txBox="1"/>
          <p:nvPr/>
        </p:nvSpPr>
        <p:spPr>
          <a:xfrm>
            <a:off x="606460" y="1077141"/>
            <a:ext cx="6094378" cy="4653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устранение уязвимостей типа инъекция команд на примере веб-приложения.</a:t>
            </a:r>
          </a:p>
          <a:p>
            <a:pPr>
              <a:lnSpc>
                <a:spcPct val="150000"/>
              </a:lnSpc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виды инъекционных атак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стандарты OWASP, CWE, CVSS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Реализовать уязвимости в учебной системе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и протестировать меры защиты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рекомендации по безопасной разработке</a:t>
            </a:r>
          </a:p>
        </p:txBody>
      </p:sp>
    </p:spTree>
    <p:extLst>
      <p:ext uri="{BB962C8B-B14F-4D97-AF65-F5344CB8AC3E}">
        <p14:creationId xmlns:p14="http://schemas.microsoft.com/office/powerpoint/2010/main" val="52083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09451-D019-ED0E-5135-0E93290E8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7EA4A-6E9F-4B8D-E17D-58B5A244D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2749583" cy="59345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146E88E-1C6A-71E9-2FAA-0A5193C94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13" y="995384"/>
            <a:ext cx="8090068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Уязвимости типа инъекция команд входят в OWASP Top 10 [1]</a:t>
            </a:r>
          </a:p>
          <a:p>
            <a:pPr marR="0" lvl="0" indent="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в реальных атаках: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SQLi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XSS, LFI/RFI</a:t>
            </a:r>
          </a:p>
          <a:p>
            <a:pPr marR="0" lvl="0" indent="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Просты в реализации и опасны по последствиям</a:t>
            </a:r>
          </a:p>
          <a:p>
            <a:pPr marR="0" lvl="0" indent="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требуют специальных привилегий</a:t>
            </a:r>
          </a:p>
          <a:p>
            <a:pPr marR="0" lvl="0" indent="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Распространены из-за человеческого фактора и устаревшего кода</a:t>
            </a:r>
          </a:p>
        </p:txBody>
      </p:sp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483BAABC-4E24-CC6A-D858-EA9B4A7DD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19" y="3350540"/>
            <a:ext cx="6549957" cy="218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216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C3BAA-5D8A-D163-BF8B-8A4809364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D3D6D-D098-A0BD-10F1-58C3AB75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5084221" cy="59345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 предмет исследования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E745A2F-0B69-6AB0-571D-5FB7AAC61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13" y="916116"/>
            <a:ext cx="8090068" cy="336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системы, подвергающиеся атакам типа инъекция команд</a:t>
            </a:r>
          </a:p>
          <a:p>
            <a:pPr>
              <a:lnSpc>
                <a:spcPct val="150000"/>
              </a:lnSpc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реализации, обнаружения и предотвращения атак: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SQL-инъекций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XSS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LFI/RFI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D89E8E-4DE4-5557-5D9F-5B6B617CF4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92721"/>
            <a:ext cx="4084141" cy="3219408"/>
          </a:xfrm>
          <a:prstGeom prst="rect">
            <a:avLst/>
          </a:prstGeom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960021C-E95E-8355-9FD4-78BF84AB6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314812"/>
              </p:ext>
            </p:extLst>
          </p:nvPr>
        </p:nvGraphicFramePr>
        <p:xfrm>
          <a:off x="729575" y="4834286"/>
          <a:ext cx="4698459" cy="140875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305600">
                  <a:extLst>
                    <a:ext uri="{9D8B030D-6E8A-4147-A177-3AD203B41FA5}">
                      <a16:colId xmlns:a16="http://schemas.microsoft.com/office/drawing/2014/main" val="641223529"/>
                    </a:ext>
                  </a:extLst>
                </a:gridCol>
                <a:gridCol w="3392859">
                  <a:extLst>
                    <a:ext uri="{9D8B030D-6E8A-4147-A177-3AD203B41FA5}">
                      <a16:colId xmlns:a16="http://schemas.microsoft.com/office/drawing/2014/main" val="5080175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опасности (0 - 10)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CVSS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96358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 injection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047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XSS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1061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LFI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7179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RFI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8273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84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BC44E-B344-246E-1C3A-A7D500A8E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76D8D-CFCC-92C9-C41A-99B492E3A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5084221" cy="593454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SQL-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инъекция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AB7CCB2-A9E6-9531-2E4A-7DFD3F6398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758" y="474460"/>
            <a:ext cx="6861242" cy="222763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2A68495-631D-A84B-35E1-250CB841D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0758" y="3407349"/>
            <a:ext cx="6861242" cy="2888162"/>
          </a:xfrm>
          <a:prstGeom prst="rect">
            <a:avLst/>
          </a:prstGeom>
        </p:spPr>
      </p:pic>
      <p:sp>
        <p:nvSpPr>
          <p:cNvPr id="12" name="Rectangle 1">
            <a:extLst>
              <a:ext uri="{FF2B5EF4-FFF2-40B4-BE49-F238E27FC236}">
                <a16:creationId xmlns:a16="http://schemas.microsoft.com/office/drawing/2014/main" id="{8A8260A6-FD02-38EE-DF16-71DA93F9E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753" y="2702094"/>
            <a:ext cx="2324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Стандартный ввод</a:t>
            </a: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62ADB788-C302-ECA6-5E61-5A58D685D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7027" y="6295511"/>
            <a:ext cx="76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SQLi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02B57AC9-57D3-BFF4-F0AE-903A02026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627" y="5630324"/>
            <a:ext cx="40397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ru-RU" dirty="0">
                <a:latin typeface="Arial" panose="020B0604020202020204" pitchFamily="34" charset="0"/>
              </a:rPr>
              <a:t>xelopat.ru/coursework/unsafe_sql.php</a:t>
            </a:r>
            <a:endParaRPr kumimoji="0" lang="ru-RU" altLang="ru-RU" sz="1800" b="0" i="0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7" name="Прямоугольник 16">
            <a:hlinkClick r:id="rId5"/>
            <a:extLst>
              <a:ext uri="{FF2B5EF4-FFF2-40B4-BE49-F238E27FC236}">
                <a16:creationId xmlns:a16="http://schemas.microsoft.com/office/drawing/2014/main" id="{81CCE031-E1EE-9BFA-C3F4-ED014ACAE6BF}"/>
              </a:ext>
            </a:extLst>
          </p:cNvPr>
          <p:cNvSpPr/>
          <p:nvPr/>
        </p:nvSpPr>
        <p:spPr>
          <a:xfrm>
            <a:off x="638812" y="5484249"/>
            <a:ext cx="4357405" cy="66148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8DF7D-C4F3-A03A-6C15-21117AE4C869}"/>
              </a:ext>
            </a:extLst>
          </p:cNvPr>
          <p:cNvSpPr txBox="1"/>
          <p:nvPr/>
        </p:nvSpPr>
        <p:spPr>
          <a:xfrm>
            <a:off x="343813" y="1317100"/>
            <a:ext cx="484103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SQL-инъекция позволяет злоумышленнику внедрить произвольный SQL-код в запрос к базе данных.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возникает, когда данные из формы или URL напрямую подставляются в SQL-запрос без проверки и экранирования.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016568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063BD-2866-AA89-2B8B-FEEB1CBD8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3EC33D-B068-A5E4-76A2-E59647EC3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5084221" cy="593454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XSS-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инъекция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B4F06477-7523-BAC5-B475-DCC8FB31C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195" y="6316009"/>
            <a:ext cx="2324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Стандартный ввод</a:t>
            </a: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2228B021-AF5F-273F-58A7-978057103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0455" y="6323365"/>
            <a:ext cx="76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XSS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DC26D0CD-4C22-94A5-A68D-451A1B7DA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3551" y="574091"/>
            <a:ext cx="42955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ru-RU" dirty="0">
                <a:latin typeface="Arial" panose="020B0604020202020204" pitchFamily="34" charset="0"/>
              </a:rPr>
              <a:t>xelopat.ru/coursework/</a:t>
            </a:r>
            <a:r>
              <a:rPr lang="en-US" altLang="ru-RU" dirty="0" err="1">
                <a:latin typeface="Arial" panose="020B0604020202020204" pitchFamily="34" charset="0"/>
              </a:rPr>
              <a:t>unsafe_script.php</a:t>
            </a:r>
            <a:endParaRPr kumimoji="0" lang="ru-RU" altLang="ru-RU" sz="1800" b="0" i="0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7" name="Прямоугольник 16">
            <a:hlinkClick r:id="rId3"/>
            <a:extLst>
              <a:ext uri="{FF2B5EF4-FFF2-40B4-BE49-F238E27FC236}">
                <a16:creationId xmlns:a16="http://schemas.microsoft.com/office/drawing/2014/main" id="{1A5FD3A2-88E2-D17E-F40F-6BEEF1F2D9DE}"/>
              </a:ext>
            </a:extLst>
          </p:cNvPr>
          <p:cNvSpPr/>
          <p:nvPr/>
        </p:nvSpPr>
        <p:spPr>
          <a:xfrm>
            <a:off x="5032635" y="428016"/>
            <a:ext cx="4357405" cy="66148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BA87C1-7F64-E0CD-1FEC-7F3E7EAB389C}"/>
              </a:ext>
            </a:extLst>
          </p:cNvPr>
          <p:cNvSpPr txBox="1"/>
          <p:nvPr/>
        </p:nvSpPr>
        <p:spPr>
          <a:xfrm>
            <a:off x="343813" y="1317100"/>
            <a:ext cx="484103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XSS позволяет внедрить и выполнить JavaScript-код в браузере другого пользователя.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Уязвимость возникает, если пользовательский ввод вставляется в HTML-страницу без экранирования.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E0CBD34-DAE0-7D79-6BDE-7B7110E5DB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545" y="3556206"/>
            <a:ext cx="5070005" cy="275980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CE5160A-BCD9-27B8-F60C-8CB3CA4B61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5779" y="3556206"/>
            <a:ext cx="6248400" cy="272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0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A56BF-B972-8BC1-F6A8-2F8522B03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730235-5C24-31BC-4CBD-B8F7FCA1D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5084221" cy="593454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LFI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5E1DD840-BC83-474D-1FC8-78CFF62B7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195" y="6316009"/>
            <a:ext cx="23249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Стандартный ввод</a:t>
            </a: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592ABAB0-0E57-4F1C-32F4-49CAA265C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5008" y="6316009"/>
            <a:ext cx="76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LFI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D1AF0792-4ED6-B483-395E-246F070C9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3551" y="574091"/>
            <a:ext cx="42955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ru-RU" dirty="0">
                <a:latin typeface="Arial" panose="020B0604020202020204" pitchFamily="34" charset="0"/>
              </a:rPr>
              <a:t>xelopat.ru/coursework/</a:t>
            </a:r>
            <a:r>
              <a:rPr lang="en-US" altLang="ru-RU" dirty="0" err="1">
                <a:latin typeface="Arial" panose="020B0604020202020204" pitchFamily="34" charset="0"/>
              </a:rPr>
              <a:t>unsafe_file.php</a:t>
            </a:r>
            <a:endParaRPr kumimoji="0" lang="ru-RU" altLang="ru-RU" sz="1800" b="0" i="0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7" name="Прямоугольник 16">
            <a:hlinkClick r:id="rId3"/>
            <a:extLst>
              <a:ext uri="{FF2B5EF4-FFF2-40B4-BE49-F238E27FC236}">
                <a16:creationId xmlns:a16="http://schemas.microsoft.com/office/drawing/2014/main" id="{747340CA-B7CA-D14C-11F8-365212562520}"/>
              </a:ext>
            </a:extLst>
          </p:cNvPr>
          <p:cNvSpPr/>
          <p:nvPr/>
        </p:nvSpPr>
        <p:spPr>
          <a:xfrm>
            <a:off x="5001720" y="428016"/>
            <a:ext cx="4357405" cy="66148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C2A5E2-9F41-4B07-18A2-3D4EC5CF4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13" y="969706"/>
            <a:ext cx="430339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озволяет злоумышленнику указать путь к произвольному файлу на сервере и получить его содержимое.</a:t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Возникает, когда имя файла подставляется в функцию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file_get_contents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без проверки 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5B38300-D59D-A5A7-11AF-28C9E2C4D4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473" y="2934982"/>
            <a:ext cx="5464653" cy="338838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05135DA-39A0-43FD-EAA7-5876F9B86F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1346" y="2934982"/>
            <a:ext cx="5259246" cy="338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33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95CE5-42B9-DBF9-5585-8C751FE99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2B1DE-5425-E03B-9CF6-3D34924ED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5084221" cy="593454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RFI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BCB7735B-A0B2-3E74-BC8D-1D401E1EC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7591" y="2150398"/>
            <a:ext cx="35732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altLang="ru-RU" dirty="0">
                <a:latin typeface="Arial" panose="020B0604020202020204" pitchFamily="34" charset="0"/>
              </a:rPr>
              <a:t>Больше не работает на сайте</a:t>
            </a:r>
            <a:endParaRPr kumimoji="0" lang="ru-RU" altLang="ru-RU" sz="1800" b="0" i="0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B3FE0E3-ABAC-6507-DD73-9DF758C417E2}"/>
              </a:ext>
            </a:extLst>
          </p:cNvPr>
          <p:cNvSpPr/>
          <p:nvPr/>
        </p:nvSpPr>
        <p:spPr>
          <a:xfrm>
            <a:off x="5135536" y="2004324"/>
            <a:ext cx="4357405" cy="66148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DA7DAA-9491-CC23-AD2A-76B725B96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757" y="786680"/>
            <a:ext cx="430339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озволяет злоумышленнику указать путь к произвольному файлу на другом сайте и с его помощью прочитать данные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33FFCFE-5A93-5978-30D4-511B1C45C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237" y="1787935"/>
            <a:ext cx="3062074" cy="1189634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C4EDC68D-5F07-2309-829B-017934A5A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5833" y="3055493"/>
            <a:ext cx="2165554" cy="3827814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7464A99C-AC1E-230B-6BB2-9586652411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3152" y="6063012"/>
            <a:ext cx="2777293" cy="820295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A79C29C1-078E-633F-06D4-FFD80321F1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1387" y="3032433"/>
            <a:ext cx="2839058" cy="3030579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CC5897B-2E53-1A6A-F6E9-31388FBA45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237" y="3055493"/>
            <a:ext cx="4899623" cy="380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121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279A6-8A7B-2B75-792C-9EB7D2D80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6D79B1-F022-F757-E4D7-25861FE3B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13" y="165303"/>
            <a:ext cx="5084221" cy="59345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Демонстрационная система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E957E81-9F16-BD30-2608-609D4A8C6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19" y="804444"/>
            <a:ext cx="4982076" cy="873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/>
              <a:t>Сайт с реализациями:</a:t>
            </a:r>
            <a:br>
              <a:rPr lang="ru-RU" dirty="0"/>
            </a:br>
            <a:r>
              <a:rPr lang="ru-RU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https://xelopat.ru/coursework/injection.php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43CB709-3AE6-5D32-FC4D-0288DBC740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217" y="1874083"/>
            <a:ext cx="6177558" cy="481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7733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1843</TotalTime>
  <Words>539</Words>
  <Application>Microsoft Office PowerPoint</Application>
  <PresentationFormat>Широкоэкранный</PresentationFormat>
  <Paragraphs>100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Trebuchet MS</vt:lpstr>
      <vt:lpstr>Wingdings 3</vt:lpstr>
      <vt:lpstr>Аспект</vt:lpstr>
      <vt:lpstr>Презентация PowerPoint</vt:lpstr>
      <vt:lpstr>Цель и задачи</vt:lpstr>
      <vt:lpstr>Актуальность</vt:lpstr>
      <vt:lpstr>Объект и предмет исследования</vt:lpstr>
      <vt:lpstr>SQL-инъекция</vt:lpstr>
      <vt:lpstr>XSS-инъекция</vt:lpstr>
      <vt:lpstr>LFI</vt:lpstr>
      <vt:lpstr>RFI</vt:lpstr>
      <vt:lpstr>Демонстрационная система</vt:lpstr>
      <vt:lpstr>Рекомендации по защите от инъекций команд</vt:lpstr>
      <vt:lpstr>Заключение</vt:lpstr>
      <vt:lpstr>Ваши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Учебный</dc:creator>
  <cp:lastModifiedBy>Никита Ульянов</cp:lastModifiedBy>
  <cp:revision>24</cp:revision>
  <dcterms:created xsi:type="dcterms:W3CDTF">2025-02-12T09:10:28Z</dcterms:created>
  <dcterms:modified xsi:type="dcterms:W3CDTF">2025-04-13T18:49:42Z</dcterms:modified>
</cp:coreProperties>
</file>